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847A02-B0A5-4A22-A3A0-16F48E086F4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95FE75-EE57-4415-A912-5152FEC0D1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4-%D0%B9_%D0%BA%D0%B0%D0%B2%D0%B0%D0%BB%D0%B5%D1%80%D0%B8%D0%B9%D1%81%D0%BA%D0%B8%D0%B9_%D0%BA%D0%BE%D1%80%D0%BF%D1%83%D1%81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F%D0%BE%D1%88%D0%B8%D0%B2%D0%B0%D0%BB%D1%8C%D0%BD%D0%B8%D0%BA%D0%BE%D0%B2,_%D0%A1%D1%82%D0%B5%D0%BF%D0%B0%D0%BD_%D0%94%D0%B5%D0%BC%D1%8C%D1%8F%D0%BD%D0%BE%D0%B2%D0%B8%D1%87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wikipedia.org/wiki/%D0%9F%D0%B0%D0%BD%D1%84%D0%B8%D0%BB%D0%BE%D0%B2%D1%86%D1%8B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16-%D1%8F_%D0%B0%D1%80%D0%BC%D0%B8%D1%8F_(%D0%A1%D0%A1%D0%A1%D0%A0)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67-%D1%8F_%D0%B0%D1%80%D0%BC%D0%B8%D1%8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20 из 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5123"/>
            <a:ext cx="7000924" cy="417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8305800" cy="1143000"/>
          </a:xfrm>
        </p:spPr>
        <p:txBody>
          <a:bodyPr/>
          <a:lstStyle/>
          <a:p>
            <a:r>
              <a:rPr lang="ru-RU" dirty="0" smtClean="0"/>
              <a:t>С первых часов и дней войны на территории Казахстана началось формирование воинских частей и подразделений.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05800" cy="8522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Казахстанцы</a:t>
            </a:r>
            <a:r>
              <a:rPr lang="ru-RU" dirty="0" smtClean="0">
                <a:solidFill>
                  <a:schemeClr val="bg1"/>
                </a:solidFill>
              </a:rPr>
              <a:t> на фронтах ВОВ»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250133" y="310752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786050" y="321468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822033" y="3393281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72264" y="307181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0" y="3643314"/>
            <a:ext cx="207167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12 </a:t>
            </a:r>
            <a:r>
              <a:rPr lang="ru-RU" dirty="0" smtClean="0">
                <a:solidFill>
                  <a:schemeClr val="bg1"/>
                </a:solidFill>
              </a:rPr>
              <a:t>стрелковых дивизий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85984" y="3571876"/>
            <a:ext cx="192882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 кавалерийские дивизии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72000" y="3857628"/>
            <a:ext cx="207170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7 стрелковых бригад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000860" y="321468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около 50 отдельных полков и батальонов различных родов войск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2107389" y="496491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857884" y="528638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429388" y="5429264"/>
            <a:ext cx="200026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2 стрелковых бригады были казахские национальные.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85852" y="5357826"/>
            <a:ext cx="214314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3 кавалерийские дивизии были казахские национальные.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686568" cy="1066800"/>
          </a:xfrm>
        </p:spPr>
        <p:txBody>
          <a:bodyPr>
            <a:normAutofit/>
          </a:bodyPr>
          <a:lstStyle/>
          <a:p>
            <a:r>
              <a:rPr lang="ru-RU" sz="2500" dirty="0" err="1" smtClean="0"/>
              <a:t>Нурке́н</a:t>
            </a:r>
            <a:r>
              <a:rPr lang="ru-RU" sz="2500" dirty="0" smtClean="0"/>
              <a:t> </a:t>
            </a:r>
            <a:r>
              <a:rPr lang="ru-RU" sz="2500" dirty="0" err="1" smtClean="0"/>
              <a:t>Абди́рович</a:t>
            </a:r>
            <a:r>
              <a:rPr lang="ru-RU" sz="2500" dirty="0" smtClean="0"/>
              <a:t> </a:t>
            </a:r>
            <a:r>
              <a:rPr lang="ru-RU" sz="2500" dirty="0" err="1" smtClean="0"/>
              <a:t>Абди́ров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2571744"/>
            <a:ext cx="2114536" cy="344805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928670"/>
            <a:ext cx="4686304" cy="50911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9 августа 1919</a:t>
            </a:r>
            <a:r>
              <a:rPr lang="ru-RU" dirty="0" smtClean="0"/>
              <a:t> — </a:t>
            </a:r>
            <a:r>
              <a:rPr lang="ru-RU" dirty="0" smtClean="0"/>
              <a:t>19 декабря 1942)</a:t>
            </a:r>
            <a:r>
              <a:rPr lang="ru-RU" dirty="0" smtClean="0"/>
              <a:t> — советский лётчик, </a:t>
            </a:r>
            <a:r>
              <a:rPr lang="ru-RU" b="1" dirty="0" smtClean="0"/>
              <a:t>Герой Советского Союза, сержант</a:t>
            </a:r>
            <a:r>
              <a:rPr lang="ru-RU" dirty="0" smtClean="0"/>
              <a:t>.  </a:t>
            </a:r>
            <a:endParaRPr lang="ru-RU" b="1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 smtClean="0"/>
              <a:t>фронте с 28 октября 1942 года. Служил летчиком в </a:t>
            </a:r>
            <a:r>
              <a:rPr lang="ru-RU" dirty="0" smtClean="0"/>
              <a:t>808-м штурмовом авиационном полку</a:t>
            </a:r>
            <a:r>
              <a:rPr lang="ru-RU" dirty="0" smtClean="0"/>
              <a:t> </a:t>
            </a:r>
            <a:r>
              <a:rPr lang="ru-RU" dirty="0" smtClean="0"/>
              <a:t> 267-й штурмовой авиационной </a:t>
            </a:r>
            <a:r>
              <a:rPr lang="ru-RU" dirty="0" err="1" smtClean="0"/>
              <a:t>девизии</a:t>
            </a:r>
            <a:r>
              <a:rPr lang="ru-RU" dirty="0" smtClean="0"/>
              <a:t> 1-го смешанного авиационного корпуса 17-й воздушной армии Юго-Западного </a:t>
            </a:r>
            <a:r>
              <a:rPr lang="ru-RU" dirty="0" smtClean="0"/>
              <a:t>фронта. В </a:t>
            </a:r>
            <a:r>
              <a:rPr lang="ru-RU" dirty="0" smtClean="0"/>
              <a:t>ВОВ</a:t>
            </a:r>
            <a:r>
              <a:rPr lang="ru-RU" dirty="0" smtClean="0"/>
              <a:t> за 16 боевых вылетов </a:t>
            </a:r>
            <a:r>
              <a:rPr lang="ru-RU" dirty="0" err="1" smtClean="0"/>
              <a:t>Нуркен</a:t>
            </a:r>
            <a:r>
              <a:rPr lang="ru-RU" dirty="0" smtClean="0"/>
              <a:t> </a:t>
            </a:r>
            <a:r>
              <a:rPr lang="ru-RU" dirty="0" err="1" smtClean="0"/>
              <a:t>Абдирович</a:t>
            </a:r>
            <a:r>
              <a:rPr lang="ru-RU" dirty="0" smtClean="0"/>
              <a:t> </a:t>
            </a:r>
            <a:r>
              <a:rPr lang="ru-RU" dirty="0" err="1" smtClean="0"/>
              <a:t>Абдиров</a:t>
            </a:r>
            <a:r>
              <a:rPr lang="ru-RU" dirty="0" smtClean="0"/>
              <a:t> на своём </a:t>
            </a:r>
            <a:r>
              <a:rPr lang="ru-RU" dirty="0" smtClean="0"/>
              <a:t>самолёте ИЛ –2</a:t>
            </a:r>
            <a:r>
              <a:rPr lang="ru-RU" dirty="0" smtClean="0"/>
              <a:t> уничтожил несколько танков и более двадцати автомашин.</a:t>
            </a:r>
          </a:p>
          <a:p>
            <a:pPr algn="just"/>
            <a:r>
              <a:rPr lang="ru-RU" dirty="0" smtClean="0"/>
              <a:t>19 декабря 1942 </a:t>
            </a:r>
            <a:r>
              <a:rPr lang="ru-RU" dirty="0" smtClean="0"/>
              <a:t> при штурмовке позиций противника у хутора Коньков (</a:t>
            </a:r>
            <a:r>
              <a:rPr lang="ru-RU" dirty="0" err="1" smtClean="0"/>
              <a:t>Боковский</a:t>
            </a:r>
            <a:r>
              <a:rPr lang="ru-RU" dirty="0" smtClean="0"/>
              <a:t> район Ростовской области) его самолёт получил прямое попадание в мотор и загорелся. Понимая, что шансов дотянуть до своих нет, </a:t>
            </a:r>
            <a:r>
              <a:rPr lang="ru-RU" dirty="0" err="1" smtClean="0"/>
              <a:t>Абдиров</a:t>
            </a:r>
            <a:r>
              <a:rPr lang="ru-RU" dirty="0" smtClean="0"/>
              <a:t> направил горящую машину в колонну вражеских танков</a:t>
            </a:r>
            <a:r>
              <a:rPr lang="ru-RU" dirty="0" smtClean="0"/>
              <a:t>.</a:t>
            </a:r>
            <a:r>
              <a:rPr lang="ru-RU" dirty="0" smtClean="0"/>
              <a:t> Вместе с ним погиб стрелок Александр Комиссаров, отказавшийся прыгнуть с самолёта.</a:t>
            </a:r>
          </a:p>
          <a:p>
            <a:endParaRPr lang="ru-RU" dirty="0"/>
          </a:p>
        </p:txBody>
      </p:sp>
      <p:pic>
        <p:nvPicPr>
          <p:cNvPr id="5" name="Рисунок 4" descr="E:\Мои документы\274px-Нуркен_Абдирович_Абдир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714776" cy="50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3114668" cy="642942"/>
          </a:xfrm>
        </p:spPr>
        <p:txBody>
          <a:bodyPr>
            <a:normAutofit/>
          </a:bodyPr>
          <a:lstStyle/>
          <a:p>
            <a:pPr algn="ctr"/>
            <a:r>
              <a:rPr lang="ru-RU" sz="2500" dirty="0" err="1" smtClean="0"/>
              <a:t>Карсыбай</a:t>
            </a:r>
            <a:r>
              <a:rPr lang="ru-RU" sz="2500" dirty="0" smtClean="0"/>
              <a:t> </a:t>
            </a:r>
            <a:r>
              <a:rPr lang="ru-RU" sz="2500" dirty="0" err="1" smtClean="0"/>
              <a:t>Спатаев</a:t>
            </a:r>
            <a:endParaRPr lang="ru-RU" sz="25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2357430"/>
            <a:ext cx="1400156" cy="135732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285860"/>
            <a:ext cx="4329114" cy="47339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/>
              <a:t>(1918—1942)</a:t>
            </a:r>
            <a:r>
              <a:rPr lang="ru-RU" dirty="0" smtClean="0"/>
              <a:t> — заряжающий </a:t>
            </a:r>
            <a:r>
              <a:rPr lang="ru-RU" dirty="0" smtClean="0"/>
              <a:t>миномета</a:t>
            </a:r>
            <a:r>
              <a:rPr lang="ru-RU" dirty="0" smtClean="0"/>
              <a:t> 2-й батареи 13-го отдельного </a:t>
            </a:r>
            <a:r>
              <a:rPr lang="ru-RU" dirty="0" err="1" smtClean="0"/>
              <a:t>конно-артиллерийского</a:t>
            </a:r>
            <a:r>
              <a:rPr lang="ru-RU" dirty="0" smtClean="0"/>
              <a:t> дивизиона 61-й кавалерийской дивизии </a:t>
            </a:r>
            <a:r>
              <a:rPr lang="ru-RU" dirty="0" smtClean="0"/>
              <a:t>4-го</a:t>
            </a:r>
            <a:r>
              <a:rPr lang="ru-RU" dirty="0" smtClean="0">
                <a:hlinkClick r:id="rId2" tooltip="4-й кавалерийский корпус"/>
              </a:rPr>
              <a:t>   </a:t>
            </a:r>
            <a:r>
              <a:rPr lang="ru-RU" dirty="0" smtClean="0"/>
              <a:t> кавалерийского корпуса Южного фронта, </a:t>
            </a:r>
            <a:r>
              <a:rPr lang="ru-RU" dirty="0" smtClean="0"/>
              <a:t>рядовой. </a:t>
            </a:r>
            <a:r>
              <a:rPr lang="ru-RU" dirty="0" smtClean="0"/>
              <a:t>Герой Советского Союза.</a:t>
            </a:r>
            <a:endParaRPr lang="ru-RU" dirty="0" smtClean="0"/>
          </a:p>
          <a:p>
            <a:pPr algn="just"/>
            <a:r>
              <a:rPr lang="ru-RU" dirty="0" smtClean="0"/>
              <a:t>Воевал в составе 13-го отдельного </a:t>
            </a:r>
            <a:r>
              <a:rPr lang="ru-RU" dirty="0" err="1" smtClean="0"/>
              <a:t>конно-артиллерийского</a:t>
            </a:r>
            <a:r>
              <a:rPr lang="ru-RU" dirty="0" smtClean="0"/>
              <a:t> дивизиона. 23 ноября 1942 года в районе колхоза «Красный герой» юго-западнее Сталинграда </a:t>
            </a:r>
            <a:r>
              <a:rPr lang="ru-RU" dirty="0" err="1" smtClean="0"/>
              <a:t>Карсыбай</a:t>
            </a:r>
            <a:r>
              <a:rPr lang="ru-RU" dirty="0" smtClean="0"/>
              <a:t> </a:t>
            </a:r>
            <a:r>
              <a:rPr lang="ru-RU" dirty="0" err="1" smtClean="0"/>
              <a:t>Спатаев</a:t>
            </a:r>
            <a:r>
              <a:rPr lang="ru-RU" dirty="0" smtClean="0"/>
              <a:t> уничтожил из миномёта до взвода гитлеровской пехоты, отражая атаки противника. 26 ноября 1942 года в районе населённого пункта </a:t>
            </a:r>
            <a:r>
              <a:rPr lang="ru-RU" dirty="0" err="1" smtClean="0"/>
              <a:t>Шарнутовский</a:t>
            </a:r>
            <a:r>
              <a:rPr lang="ru-RU" dirty="0" smtClean="0"/>
              <a:t> батарея отражала атаку с трёх сторон 36 </a:t>
            </a:r>
            <a:r>
              <a:rPr lang="ru-RU" dirty="0" smtClean="0"/>
              <a:t>танков</a:t>
            </a:r>
            <a:r>
              <a:rPr lang="ru-RU" dirty="0" smtClean="0"/>
              <a:t> с автоматчиками. В этой битве </a:t>
            </a:r>
            <a:r>
              <a:rPr lang="ru-RU" dirty="0" err="1" smtClean="0"/>
              <a:t>Карсыбай</a:t>
            </a:r>
            <a:r>
              <a:rPr lang="ru-RU" dirty="0" smtClean="0"/>
              <a:t> </a:t>
            </a:r>
            <a:r>
              <a:rPr lang="ru-RU" dirty="0" err="1" smtClean="0"/>
              <a:t>Спатаев</a:t>
            </a:r>
            <a:r>
              <a:rPr lang="ru-RU" dirty="0" smtClean="0"/>
              <a:t> из миномёта стал отсекать живую силу гитлеровцев от танков. Когда прорвавшийся танк стал угрожать батарее, он с </a:t>
            </a:r>
            <a:r>
              <a:rPr lang="ru-RU" dirty="0" smtClean="0"/>
              <a:t>миной</a:t>
            </a:r>
            <a:r>
              <a:rPr lang="ru-RU" dirty="0" smtClean="0"/>
              <a:t> в руках бросился под него и решил исход боя ценой собственной жизни.</a:t>
            </a:r>
          </a:p>
          <a:p>
            <a:endParaRPr lang="ru-RU" dirty="0"/>
          </a:p>
        </p:txBody>
      </p:sp>
      <p:pic>
        <p:nvPicPr>
          <p:cNvPr id="5" name="Рисунок 4" descr="E:\Мои документы\Spataev_Karsyba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5004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57166"/>
            <a:ext cx="5072098" cy="614346"/>
          </a:xfrm>
        </p:spPr>
        <p:txBody>
          <a:bodyPr>
            <a:noAutofit/>
          </a:bodyPr>
          <a:lstStyle/>
          <a:p>
            <a:r>
              <a:rPr lang="ru-RU" sz="2500" dirty="0" err="1" smtClean="0"/>
              <a:t>Талга́т</a:t>
            </a:r>
            <a:r>
              <a:rPr lang="ru-RU" sz="2500" dirty="0" smtClean="0"/>
              <a:t> </a:t>
            </a:r>
            <a:r>
              <a:rPr lang="ru-RU" sz="2500" dirty="0" err="1" smtClean="0"/>
              <a:t>Якубе́кович</a:t>
            </a:r>
            <a:r>
              <a:rPr lang="ru-RU" sz="2500" dirty="0" smtClean="0"/>
              <a:t> </a:t>
            </a:r>
            <a:r>
              <a:rPr lang="ru-RU" sz="2500" dirty="0" err="1" smtClean="0"/>
              <a:t>Бегельди́нов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6182" y="1285860"/>
            <a:ext cx="4900618" cy="50006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/>
              <a:t>(5 августа 1922,</a:t>
            </a:r>
            <a:r>
              <a:rPr lang="ru-RU" sz="1800" dirty="0" smtClean="0"/>
              <a:t> </a:t>
            </a:r>
            <a:r>
              <a:rPr lang="ru-RU" sz="1800" dirty="0" err="1" smtClean="0"/>
              <a:t>Майбалык</a:t>
            </a:r>
            <a:r>
              <a:rPr lang="ru-RU" sz="1800" dirty="0" smtClean="0"/>
              <a:t>,</a:t>
            </a:r>
            <a:r>
              <a:rPr lang="ru-RU" sz="1800" dirty="0" smtClean="0"/>
              <a:t> </a:t>
            </a:r>
            <a:r>
              <a:rPr lang="ru-RU" sz="1800" dirty="0" err="1" smtClean="0"/>
              <a:t>Коргалжынский</a:t>
            </a:r>
            <a:r>
              <a:rPr lang="ru-RU" sz="1800" dirty="0" smtClean="0"/>
              <a:t> район, </a:t>
            </a:r>
            <a:r>
              <a:rPr lang="ru-RU" sz="1800" dirty="0" err="1" smtClean="0"/>
              <a:t>Акмолинская</a:t>
            </a:r>
            <a:r>
              <a:rPr lang="ru-RU" sz="1800" dirty="0" smtClean="0"/>
              <a:t> обл.</a:t>
            </a:r>
            <a:r>
              <a:rPr lang="ru-RU" sz="1800" dirty="0" smtClean="0"/>
              <a:t> — </a:t>
            </a:r>
            <a:r>
              <a:rPr lang="ru-RU" sz="1800" dirty="0" smtClean="0"/>
              <a:t>10 ноября 2014,</a:t>
            </a:r>
            <a:r>
              <a:rPr lang="ru-RU" sz="1800" dirty="0" smtClean="0"/>
              <a:t> </a:t>
            </a:r>
            <a:r>
              <a:rPr lang="ru-RU" sz="1800" dirty="0" smtClean="0"/>
              <a:t>Алма-Ата)</a:t>
            </a:r>
            <a:r>
              <a:rPr lang="ru-RU" sz="1800" dirty="0" smtClean="0"/>
              <a:t> — советский лётчик-штурмовик, дважды </a:t>
            </a:r>
            <a:r>
              <a:rPr lang="ru-RU" sz="1800" dirty="0" smtClean="0"/>
              <a:t>Герой Советского Союза, участник Парада Победы на</a:t>
            </a:r>
            <a:r>
              <a:rPr lang="ru-RU" sz="1800" dirty="0" smtClean="0"/>
              <a:t> </a:t>
            </a:r>
            <a:r>
              <a:rPr lang="ru-RU" sz="1800" dirty="0" smtClean="0"/>
              <a:t>Красной площади</a:t>
            </a:r>
            <a:r>
              <a:rPr lang="ru-RU" sz="1800" dirty="0" smtClean="0"/>
              <a:t> 24 июня 1945 года, </a:t>
            </a:r>
            <a:r>
              <a:rPr lang="ru-RU" sz="1800" dirty="0" err="1" smtClean="0"/>
              <a:t>генерал-майонр</a:t>
            </a:r>
            <a:r>
              <a:rPr lang="ru-RU" sz="1800" dirty="0" smtClean="0"/>
              <a:t> авиации Казахстана.</a:t>
            </a:r>
          </a:p>
          <a:p>
            <a:pPr algn="just"/>
            <a:r>
              <a:rPr lang="ru-RU" sz="1800" dirty="0" smtClean="0"/>
              <a:t>На фронтах </a:t>
            </a:r>
            <a:r>
              <a:rPr lang="ru-RU" sz="1800" dirty="0" smtClean="0"/>
              <a:t>ВОВ с </a:t>
            </a:r>
            <a:r>
              <a:rPr lang="ru-RU" sz="1800" dirty="0" smtClean="0"/>
              <a:t>января </a:t>
            </a:r>
            <a:r>
              <a:rPr lang="ru-RU" sz="1800" dirty="0" smtClean="0"/>
              <a:t>1943 г. </a:t>
            </a:r>
            <a:r>
              <a:rPr lang="ru-RU" sz="1800" dirty="0" smtClean="0"/>
              <a:t>В том же году вступил в </a:t>
            </a:r>
            <a:r>
              <a:rPr lang="ru-RU" sz="1800" dirty="0" smtClean="0"/>
              <a:t>ВКП(б). </a:t>
            </a:r>
            <a:r>
              <a:rPr lang="ru-RU" sz="1800" dirty="0" smtClean="0"/>
              <a:t>Сражался на самолёте </a:t>
            </a:r>
            <a:r>
              <a:rPr lang="ru-RU" sz="1800" dirty="0" smtClean="0"/>
              <a:t>Ил-2. </a:t>
            </a:r>
            <a:r>
              <a:rPr lang="ru-RU" sz="1800" dirty="0" smtClean="0"/>
              <a:t>Летал в эскадрилье Героя Советского Союза </a:t>
            </a:r>
            <a:r>
              <a:rPr lang="ru-RU" sz="1800" dirty="0" smtClean="0"/>
              <a:t>С.П.</a:t>
            </a:r>
            <a:r>
              <a:rPr lang="ru-RU" sz="1800" dirty="0" smtClean="0">
                <a:hlinkClick r:id="rId2" tooltip="Пошивальников, Степан Демьянович"/>
              </a:rPr>
              <a:t> </a:t>
            </a:r>
            <a:r>
              <a:rPr lang="ru-RU" sz="1800" dirty="0" err="1" smtClean="0"/>
              <a:t>Пошивальникова</a:t>
            </a:r>
            <a:r>
              <a:rPr lang="ru-RU" sz="1800" dirty="0" smtClean="0"/>
              <a:t>. Вскоре </a:t>
            </a:r>
            <a:r>
              <a:rPr lang="ru-RU" sz="1800" dirty="0" smtClean="0"/>
              <a:t>стал его заместителем.</a:t>
            </a:r>
          </a:p>
          <a:p>
            <a:pPr algn="just"/>
            <a:r>
              <a:rPr lang="ru-RU" sz="1800" dirty="0" smtClean="0"/>
              <a:t>26 октября 1944</a:t>
            </a:r>
            <a:r>
              <a:rPr lang="ru-RU" sz="1800" dirty="0" smtClean="0"/>
              <a:t> гвардии старшему лейтенанту </a:t>
            </a:r>
            <a:r>
              <a:rPr lang="ru-RU" sz="1800" dirty="0" err="1" smtClean="0"/>
              <a:t>Бегельдинову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Талгату</a:t>
            </a:r>
            <a:r>
              <a:rPr lang="ru-RU" sz="1800" dirty="0" smtClean="0"/>
              <a:t> </a:t>
            </a:r>
            <a:r>
              <a:rPr lang="ru-RU" sz="1800" dirty="0" err="1" smtClean="0"/>
              <a:t>Якубековичу</a:t>
            </a:r>
            <a:r>
              <a:rPr lang="ru-RU" sz="1800" dirty="0" smtClean="0"/>
              <a:t> за отвагу и боевое мастерство, проявленные при освобождении городов </a:t>
            </a:r>
            <a:r>
              <a:rPr lang="ru-RU" sz="1800" dirty="0" smtClean="0"/>
              <a:t>Знаменка,</a:t>
            </a:r>
            <a:r>
              <a:rPr lang="ru-RU" sz="1800" dirty="0" smtClean="0"/>
              <a:t> </a:t>
            </a:r>
            <a:r>
              <a:rPr lang="ru-RU" sz="1800" dirty="0" smtClean="0"/>
              <a:t>Кировоград, </a:t>
            </a:r>
            <a:r>
              <a:rPr lang="ru-RU" sz="1800" dirty="0" smtClean="0"/>
              <a:t>за лично сбитые в воздушных боях 4 вражеских самолёта присвоено звание Героя Советского Союза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За </a:t>
            </a:r>
            <a:r>
              <a:rPr lang="ru-RU" sz="1800" dirty="0" smtClean="0"/>
              <a:t>два года войны Т. Я. </a:t>
            </a:r>
            <a:r>
              <a:rPr lang="ru-RU" sz="1800" dirty="0" err="1" smtClean="0"/>
              <a:t>Бегельдинов</a:t>
            </a:r>
            <a:r>
              <a:rPr lang="ru-RU" sz="1800" dirty="0" smtClean="0"/>
              <a:t> совершил 305 боевых вылетов на штурмовку наземных войск противника, в воздушных боях сбил 7 самолётов. Сам был сбит.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E:\Мои документы\250px-Talgat_Bigeldinov.jpg"/>
          <p:cNvPicPr>
            <a:picLocks noGrp="1"/>
          </p:cNvPicPr>
          <p:nvPr>
            <p:ph type="pic" idx="1"/>
          </p:nvPr>
        </p:nvPicPr>
        <p:blipFill>
          <a:blip r:embed="rId3"/>
          <a:srcRect l="5200" r="5200"/>
          <a:stretch>
            <a:fillRect/>
          </a:stretch>
        </p:blipFill>
        <p:spPr bwMode="auto">
          <a:xfrm>
            <a:off x="357158" y="1142984"/>
            <a:ext cx="34290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686568" cy="1066800"/>
          </a:xfrm>
        </p:spPr>
        <p:txBody>
          <a:bodyPr>
            <a:normAutofit fontScale="90000"/>
          </a:bodyPr>
          <a:lstStyle/>
          <a:p>
            <a:r>
              <a:rPr lang="ru-RU" sz="2500" dirty="0" err="1" smtClean="0"/>
              <a:t>Маншу́к</a:t>
            </a:r>
            <a:r>
              <a:rPr lang="ru-RU" sz="2500" dirty="0" smtClean="0"/>
              <a:t> (</a:t>
            </a:r>
            <a:r>
              <a:rPr lang="ru-RU" sz="2500" dirty="0" err="1" smtClean="0"/>
              <a:t>Мансия</a:t>
            </a:r>
            <a:r>
              <a:rPr lang="ru-RU" sz="2500" dirty="0" smtClean="0"/>
              <a:t>́) </a:t>
            </a:r>
            <a:r>
              <a:rPr lang="ru-RU" sz="2500" dirty="0" err="1" smtClean="0"/>
              <a:t>Жиенгали́евна</a:t>
            </a:r>
            <a:r>
              <a:rPr lang="ru-RU" sz="2500" dirty="0" smtClean="0"/>
              <a:t> </a:t>
            </a:r>
            <a:r>
              <a:rPr lang="ru-RU" sz="2500" dirty="0" err="1" smtClean="0"/>
              <a:t>Маме́това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7224" y="2428868"/>
            <a:ext cx="1757346" cy="261461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1934" y="857232"/>
            <a:ext cx="4614866" cy="516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 </a:t>
            </a:r>
            <a:r>
              <a:rPr lang="ru-RU" dirty="0" smtClean="0"/>
              <a:t>(23 октября 1922, </a:t>
            </a:r>
            <a:r>
              <a:rPr lang="ru-RU" dirty="0" smtClean="0"/>
              <a:t>аул </a:t>
            </a:r>
            <a:r>
              <a:rPr lang="ru-RU" dirty="0" err="1" smtClean="0"/>
              <a:t>Жиеккум</a:t>
            </a:r>
            <a:r>
              <a:rPr lang="ru-RU" dirty="0" smtClean="0"/>
              <a:t>—</a:t>
            </a:r>
            <a:r>
              <a:rPr lang="ru-RU" dirty="0" smtClean="0"/>
              <a:t> </a:t>
            </a:r>
            <a:r>
              <a:rPr lang="ru-RU" dirty="0" smtClean="0"/>
              <a:t>15 октября 1943, </a:t>
            </a:r>
            <a:r>
              <a:rPr lang="ru-RU" dirty="0" smtClean="0"/>
              <a:t>под </a:t>
            </a:r>
            <a:r>
              <a:rPr lang="ru-RU" dirty="0" smtClean="0"/>
              <a:t>Невелем)</a:t>
            </a:r>
            <a:r>
              <a:rPr lang="ru-RU" dirty="0" smtClean="0"/>
              <a:t> — </a:t>
            </a:r>
            <a:r>
              <a:rPr lang="ru-RU" dirty="0" smtClean="0"/>
              <a:t>пулемётчица 101 отдельной стрелковой бригады</a:t>
            </a:r>
            <a:r>
              <a:rPr lang="ru-RU" dirty="0" smtClean="0"/>
              <a:t> Калининского </a:t>
            </a:r>
            <a:r>
              <a:rPr lang="ru-RU" dirty="0" smtClean="0"/>
              <a:t>фронта гвардии, </a:t>
            </a:r>
            <a:r>
              <a:rPr lang="ru-RU" dirty="0" smtClean="0"/>
              <a:t>старший сержант. Первая казахская женщина, которой было присвоено звание </a:t>
            </a:r>
            <a:r>
              <a:rPr lang="ru-RU" dirty="0" smtClean="0"/>
              <a:t>Герой Советского Союза.</a:t>
            </a:r>
            <a:endParaRPr lang="ru-RU" dirty="0" smtClean="0"/>
          </a:p>
          <a:p>
            <a:pPr algn="just"/>
            <a:r>
              <a:rPr lang="ru-RU" dirty="0" smtClean="0"/>
              <a:t>В Красной Армии с сентября </a:t>
            </a:r>
            <a:r>
              <a:rPr lang="ru-RU" dirty="0" smtClean="0"/>
              <a:t>1942 г., </a:t>
            </a:r>
            <a:r>
              <a:rPr lang="ru-RU" dirty="0" smtClean="0"/>
              <a:t>писарь штаба </a:t>
            </a:r>
            <a:r>
              <a:rPr lang="ru-RU" dirty="0" smtClean="0"/>
              <a:t>101-й Казахской отдельной  стрелковой бригады</a:t>
            </a:r>
            <a:r>
              <a:rPr lang="ru-RU" dirty="0" smtClean="0"/>
              <a:t> (8 декабря 1943 года преобразована в </a:t>
            </a:r>
            <a:r>
              <a:rPr lang="ru-RU" dirty="0" smtClean="0"/>
              <a:t>1-ю стрелковую </a:t>
            </a:r>
            <a:r>
              <a:rPr lang="ru-RU" dirty="0" err="1" smtClean="0"/>
              <a:t>девизию</a:t>
            </a:r>
            <a:r>
              <a:rPr lang="ru-RU" dirty="0" smtClean="0"/>
              <a:t>. </a:t>
            </a:r>
            <a:r>
              <a:rPr lang="ru-RU" dirty="0" smtClean="0"/>
              <a:t>Впоследствии дивизия была награждена </a:t>
            </a:r>
            <a:r>
              <a:rPr lang="ru-RU" dirty="0" smtClean="0"/>
              <a:t>Орденом Красного Знамени, </a:t>
            </a:r>
            <a:r>
              <a:rPr lang="ru-RU" dirty="0" smtClean="0"/>
              <a:t>ей было присвоено почётное наименование «Брестская»), затем медсестра. На фронте окончила курсы пулемётчиков и была назначена первым номером пулемётного расчёта в строевую часть.</a:t>
            </a:r>
          </a:p>
          <a:p>
            <a:pPr algn="just"/>
            <a:r>
              <a:rPr lang="ru-RU" dirty="0" smtClean="0"/>
              <a:t>15 октября 1943 г.</a:t>
            </a:r>
            <a:r>
              <a:rPr lang="ru-RU" dirty="0" smtClean="0"/>
              <a:t> в тяжёлых боях за освобождение города </a:t>
            </a:r>
            <a:r>
              <a:rPr lang="ru-RU" dirty="0" smtClean="0"/>
              <a:t>Невеля</a:t>
            </a:r>
            <a:r>
              <a:rPr lang="ru-RU" dirty="0" smtClean="0"/>
              <a:t> </a:t>
            </a:r>
            <a:r>
              <a:rPr lang="ru-RU" dirty="0" smtClean="0"/>
              <a:t>при </a:t>
            </a:r>
            <a:r>
              <a:rPr lang="ru-RU" dirty="0" smtClean="0"/>
              <a:t>обороне господствующей высоты, оставшись одна из пулемётного расчёта, будучи тяжело ранена осколком в голову, уничтожила 70 солдат противника и погибла смертью храбрых.</a:t>
            </a:r>
          </a:p>
          <a:p>
            <a:endParaRPr lang="ru-RU" dirty="0"/>
          </a:p>
        </p:txBody>
      </p:sp>
      <p:pic>
        <p:nvPicPr>
          <p:cNvPr id="5" name="Рисунок 4" descr="E:\Мои документы\274px-Маметова_1937_год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686700" cy="1066800"/>
          </a:xfrm>
        </p:spPr>
        <p:txBody>
          <a:bodyPr>
            <a:normAutofit/>
          </a:bodyPr>
          <a:lstStyle/>
          <a:p>
            <a:pPr algn="ctr"/>
            <a:r>
              <a:rPr lang="ru-RU" sz="2500" dirty="0" err="1" smtClean="0"/>
              <a:t>Алия</a:t>
            </a:r>
            <a:r>
              <a:rPr lang="ru-RU" sz="2500" dirty="0" smtClean="0"/>
              <a:t>́ </a:t>
            </a:r>
            <a:r>
              <a:rPr lang="ru-RU" sz="2500" dirty="0" err="1" smtClean="0"/>
              <a:t>Нурмухамбе́товна</a:t>
            </a:r>
            <a:r>
              <a:rPr lang="ru-RU" sz="2500" dirty="0" smtClean="0"/>
              <a:t> </a:t>
            </a:r>
            <a:r>
              <a:rPr lang="ru-RU" sz="2500" dirty="0" err="1" smtClean="0"/>
              <a:t>Молдагу́лова</a:t>
            </a:r>
            <a:r>
              <a:rPr lang="ru-RU" sz="2500" dirty="0" smtClean="0"/>
              <a:t> </a:t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714356"/>
            <a:ext cx="4329114" cy="57150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800" dirty="0" smtClean="0"/>
              <a:t>(также известна как </a:t>
            </a:r>
            <a:r>
              <a:rPr lang="ru-RU" sz="4800" b="1" dirty="0" err="1" smtClean="0"/>
              <a:t>Ли́я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Курумгамб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Молдагу́лова</a:t>
            </a:r>
            <a:r>
              <a:rPr lang="ru-RU" sz="4800" dirty="0" smtClean="0"/>
              <a:t> </a:t>
            </a:r>
            <a:r>
              <a:rPr lang="ru-RU" sz="4800" dirty="0" smtClean="0"/>
              <a:t>25.10.1925—</a:t>
            </a:r>
            <a:r>
              <a:rPr lang="ru-RU" sz="4800" dirty="0" smtClean="0"/>
              <a:t> </a:t>
            </a:r>
            <a:r>
              <a:rPr lang="ru-RU" sz="4800" dirty="0" smtClean="0"/>
              <a:t>14.01.1944)</a:t>
            </a:r>
            <a:r>
              <a:rPr lang="ru-RU" sz="4800" dirty="0" smtClean="0"/>
              <a:t> — советская девушка-снайпер, в годы Великой Отечественной войны служила в </a:t>
            </a:r>
            <a:r>
              <a:rPr lang="ru-RU" sz="4800" dirty="0" smtClean="0"/>
              <a:t>54-й отдельной стрелковой бригаде</a:t>
            </a:r>
            <a:r>
              <a:rPr lang="ru-RU" sz="4800" dirty="0" smtClean="0"/>
              <a:t> </a:t>
            </a:r>
            <a:r>
              <a:rPr lang="ru-RU" sz="4800" dirty="0" smtClean="0"/>
              <a:t>22-й армии</a:t>
            </a:r>
            <a:r>
              <a:rPr lang="ru-RU" sz="4800" dirty="0" smtClean="0"/>
              <a:t> </a:t>
            </a:r>
            <a:r>
              <a:rPr lang="ru-RU" sz="4800" dirty="0" smtClean="0"/>
              <a:t>2-го Прибалтийского фронта,</a:t>
            </a:r>
            <a:r>
              <a:rPr lang="ru-RU" sz="4800" dirty="0" smtClean="0"/>
              <a:t> </a:t>
            </a:r>
            <a:r>
              <a:rPr lang="ru-RU" sz="4800" dirty="0" smtClean="0"/>
              <a:t>ефрейтор.</a:t>
            </a:r>
            <a:r>
              <a:rPr lang="ru-RU" sz="4800" dirty="0" smtClean="0"/>
              <a:t> </a:t>
            </a:r>
            <a:r>
              <a:rPr lang="ru-RU" sz="4800" dirty="0" smtClean="0"/>
              <a:t>Герой Советского Союза.</a:t>
            </a:r>
          </a:p>
          <a:p>
            <a:pPr algn="just"/>
            <a:r>
              <a:rPr lang="ru-RU" sz="4800" dirty="0" smtClean="0"/>
              <a:t>В ходе </a:t>
            </a:r>
            <a:r>
              <a:rPr lang="ru-RU" sz="4800" dirty="0" err="1" smtClean="0"/>
              <a:t>Ленинградско-Новгородской</a:t>
            </a:r>
            <a:r>
              <a:rPr lang="ru-RU" sz="4800" dirty="0" smtClean="0"/>
              <a:t> </a:t>
            </a:r>
            <a:r>
              <a:rPr lang="ru-RU" sz="4800" dirty="0" smtClean="0"/>
              <a:t>операции в </a:t>
            </a:r>
            <a:r>
              <a:rPr lang="ru-RU" sz="4800" dirty="0" smtClean="0"/>
              <a:t>начале января 1944 года 54-я стрелковая бригада маршем выдвинулась вдоль фронта к городу </a:t>
            </a:r>
            <a:r>
              <a:rPr lang="ru-RU" sz="4800" dirty="0" smtClean="0"/>
              <a:t>Новосокольники</a:t>
            </a:r>
            <a:r>
              <a:rPr lang="ru-RU" sz="4800" dirty="0" smtClean="0"/>
              <a:t> </a:t>
            </a:r>
            <a:r>
              <a:rPr lang="ru-RU" sz="4800" dirty="0" smtClean="0"/>
              <a:t>, </a:t>
            </a:r>
            <a:r>
              <a:rPr lang="ru-RU" sz="4800" dirty="0" smtClean="0"/>
              <a:t>где прорвав оборону противника, вышла вперёд севернее города. По воспоминаниям Г. В. Варшавского, политрука 4-го батальона, где служила снайпер </a:t>
            </a:r>
            <a:r>
              <a:rPr lang="ru-RU" sz="4800" dirty="0" err="1" smtClean="0"/>
              <a:t>Алия</a:t>
            </a:r>
            <a:r>
              <a:rPr lang="ru-RU" sz="4800" dirty="0" smtClean="0"/>
              <a:t> </a:t>
            </a:r>
            <a:r>
              <a:rPr lang="ru-RU" sz="4800" dirty="0" err="1" smtClean="0"/>
              <a:t>Молдагулова</a:t>
            </a:r>
            <a:r>
              <a:rPr lang="ru-RU" sz="4800" dirty="0" smtClean="0"/>
              <a:t>, части бригады вышли к железной дороге у станции </a:t>
            </a:r>
            <a:r>
              <a:rPr lang="ru-RU" sz="4800" dirty="0" err="1" smtClean="0"/>
              <a:t>Насва</a:t>
            </a:r>
            <a:r>
              <a:rPr lang="ru-RU" sz="4800" dirty="0" smtClean="0"/>
              <a:t>, </a:t>
            </a:r>
            <a:r>
              <a:rPr lang="ru-RU" sz="4800" dirty="0" smtClean="0"/>
              <a:t>где были встречены сильным огнём противника. </a:t>
            </a:r>
            <a:r>
              <a:rPr lang="ru-RU" sz="4800" dirty="0" smtClean="0"/>
              <a:t>Снайперам, </a:t>
            </a:r>
            <a:r>
              <a:rPr lang="ru-RU" sz="4800" dirty="0" smtClean="0"/>
              <a:t>была поставлена задача перерезать железную дорогу Новосокольники </a:t>
            </a:r>
            <a:r>
              <a:rPr lang="ru-RU" sz="4800" dirty="0" smtClean="0"/>
              <a:t>—Дно</a:t>
            </a:r>
            <a:r>
              <a:rPr lang="ru-RU" sz="4800" dirty="0" smtClean="0"/>
              <a:t> в районе станции </a:t>
            </a:r>
            <a:r>
              <a:rPr lang="ru-RU" sz="4800" dirty="0" err="1" smtClean="0"/>
              <a:t>Насва</a:t>
            </a:r>
            <a:r>
              <a:rPr lang="ru-RU" sz="4800" dirty="0" smtClean="0"/>
              <a:t> и захватить деревню </a:t>
            </a:r>
            <a:r>
              <a:rPr lang="ru-RU" sz="4800" dirty="0" err="1" smtClean="0"/>
              <a:t>Казачиха</a:t>
            </a:r>
            <a:r>
              <a:rPr lang="ru-RU" sz="4800" dirty="0" smtClean="0"/>
              <a:t>. </a:t>
            </a:r>
            <a:r>
              <a:rPr lang="ru-RU" sz="4800" dirty="0" smtClean="0"/>
              <a:t>Несмотря на то, что первая линия обороны уже была успешно прорвана, атака захлебнулась из-за сильного ответного огня противника. В этот критический момент </a:t>
            </a:r>
            <a:r>
              <a:rPr lang="ru-RU" sz="4800" dirty="0" err="1" smtClean="0"/>
              <a:t>Алия</a:t>
            </a:r>
            <a:r>
              <a:rPr lang="ru-RU" sz="4800" dirty="0" smtClean="0"/>
              <a:t> </a:t>
            </a:r>
            <a:r>
              <a:rPr lang="ru-RU" sz="4800" dirty="0" err="1" smtClean="0"/>
              <a:t>Молдагулова</a:t>
            </a:r>
            <a:r>
              <a:rPr lang="ru-RU" sz="4800" dirty="0" smtClean="0"/>
              <a:t> встала во весь рост и крикнула: «Братья, солдаты, за мной!». В тот день </a:t>
            </a:r>
            <a:r>
              <a:rPr lang="ru-RU" sz="4800" dirty="0" err="1" smtClean="0"/>
              <a:t>Алия</a:t>
            </a:r>
            <a:r>
              <a:rPr lang="ru-RU" sz="4800" dirty="0" smtClean="0"/>
              <a:t> трижды участвовала в отражении контратак противника.</a:t>
            </a:r>
          </a:p>
          <a:p>
            <a:pPr algn="just"/>
            <a:r>
              <a:rPr lang="ru-RU" sz="4800" dirty="0" smtClean="0"/>
              <a:t>Во время одной из атак </a:t>
            </a:r>
            <a:r>
              <a:rPr lang="ru-RU" sz="4800" dirty="0" err="1" smtClean="0"/>
              <a:t>Алия</a:t>
            </a:r>
            <a:r>
              <a:rPr lang="ru-RU" sz="4800" dirty="0" smtClean="0"/>
              <a:t> </a:t>
            </a:r>
            <a:r>
              <a:rPr lang="ru-RU" sz="4800" dirty="0" err="1" smtClean="0"/>
              <a:t>Молдагулова</a:t>
            </a:r>
            <a:r>
              <a:rPr lang="ru-RU" sz="4800" dirty="0" smtClean="0"/>
              <a:t>, будучи раненной в руку осколком мины, </a:t>
            </a:r>
            <a:r>
              <a:rPr lang="ru-RU" sz="4800" dirty="0" smtClean="0"/>
              <a:t>в </a:t>
            </a:r>
            <a:r>
              <a:rPr lang="ru-RU" sz="4800" dirty="0" smtClean="0"/>
              <a:t>ходе боя </a:t>
            </a:r>
            <a:r>
              <a:rPr lang="ru-RU" sz="4800" dirty="0" smtClean="0"/>
              <a:t>была </a:t>
            </a:r>
            <a:r>
              <a:rPr lang="ru-RU" sz="4800" dirty="0" smtClean="0"/>
              <a:t>вторично ранена </a:t>
            </a:r>
            <a:r>
              <a:rPr lang="ru-RU" sz="4800" dirty="0" smtClean="0"/>
              <a:t>немецким офицером. </a:t>
            </a:r>
            <a:r>
              <a:rPr lang="ru-RU" sz="4800" dirty="0" smtClean="0"/>
              <a:t>Она успела его уничтожить, но её рана оказалась смертельной. </a:t>
            </a:r>
            <a:r>
              <a:rPr lang="ru-RU" sz="4800" dirty="0" err="1" smtClean="0"/>
              <a:t>Алия</a:t>
            </a:r>
            <a:r>
              <a:rPr lang="ru-RU" sz="4800" dirty="0" smtClean="0"/>
              <a:t> успела написать письмо сестре </a:t>
            </a:r>
            <a:r>
              <a:rPr lang="ru-RU" sz="4800" dirty="0" err="1" smtClean="0"/>
              <a:t>Сапуре</a:t>
            </a:r>
            <a:r>
              <a:rPr lang="ru-RU" sz="4800" dirty="0" smtClean="0"/>
              <a:t>.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5" name="Рисунок 4" descr="E:\Мои документы\274px-Алия_Нурмухамбетовна_Молдагулова.jpg"/>
          <p:cNvPicPr>
            <a:picLocks noGrp="1"/>
          </p:cNvPicPr>
          <p:nvPr>
            <p:ph type="pic" idx="1"/>
          </p:nvPr>
        </p:nvPicPr>
        <p:blipFill>
          <a:blip r:embed="rId2"/>
          <a:srcRect t="17869" b="17869"/>
          <a:stretch>
            <a:fillRect/>
          </a:stretch>
        </p:blipFill>
        <p:spPr bwMode="auto">
          <a:xfrm>
            <a:off x="214282" y="1214422"/>
            <a:ext cx="4071966" cy="466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2714644" cy="928694"/>
          </a:xfrm>
        </p:spPr>
        <p:txBody>
          <a:bodyPr>
            <a:normAutofit/>
          </a:bodyPr>
          <a:lstStyle/>
          <a:p>
            <a:r>
              <a:rPr lang="ru-RU" sz="2500" dirty="0" smtClean="0"/>
              <a:t>28 панфиловцев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57166"/>
            <a:ext cx="8072494" cy="378621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b="1" dirty="0" err="1" smtClean="0">
                <a:solidFill>
                  <a:schemeClr val="bg1"/>
                </a:solidFill>
              </a:rPr>
              <a:t>Панфи́ловцы</a:t>
            </a:r>
            <a:r>
              <a:rPr lang="ru-RU" dirty="0" smtClean="0">
                <a:solidFill>
                  <a:schemeClr val="bg1"/>
                </a:solidFill>
              </a:rPr>
              <a:t> — военнослужащие сформированной в городах </a:t>
            </a:r>
            <a:r>
              <a:rPr lang="ru-RU" dirty="0" smtClean="0">
                <a:solidFill>
                  <a:schemeClr val="bg1"/>
                </a:solidFill>
              </a:rPr>
              <a:t>Алма-Ате</a:t>
            </a:r>
            <a:r>
              <a:rPr lang="ru-RU" dirty="0" smtClean="0">
                <a:solidFill>
                  <a:schemeClr val="bg1"/>
                </a:solidFill>
              </a:rPr>
              <a:t> Казахской ССР и </a:t>
            </a:r>
            <a:r>
              <a:rPr lang="ru-RU" dirty="0" smtClean="0">
                <a:solidFill>
                  <a:schemeClr val="bg1"/>
                </a:solidFill>
              </a:rPr>
              <a:t>Фрунзе</a:t>
            </a:r>
            <a:r>
              <a:rPr lang="ru-RU" dirty="0" smtClean="0">
                <a:solidFill>
                  <a:schemeClr val="bg1"/>
                </a:solidFill>
              </a:rPr>
              <a:t> Киргизской ССР </a:t>
            </a:r>
            <a:r>
              <a:rPr lang="ru-RU" dirty="0" smtClean="0">
                <a:solidFill>
                  <a:schemeClr val="bg1"/>
                </a:solidFill>
              </a:rPr>
              <a:t>316-й стрелковой </a:t>
            </a:r>
            <a:r>
              <a:rPr lang="ru-RU" dirty="0" err="1" smtClean="0">
                <a:solidFill>
                  <a:schemeClr val="bg1"/>
                </a:solidFill>
              </a:rPr>
              <a:t>девизии</a:t>
            </a:r>
            <a:r>
              <a:rPr lang="ru-RU" dirty="0" smtClean="0">
                <a:solidFill>
                  <a:schemeClr val="bg1"/>
                </a:solidFill>
              </a:rPr>
              <a:t>(под </a:t>
            </a:r>
            <a:r>
              <a:rPr lang="ru-RU" dirty="0" smtClean="0">
                <a:solidFill>
                  <a:schemeClr val="bg1"/>
                </a:solidFill>
              </a:rPr>
              <a:t>командованием </a:t>
            </a:r>
            <a:r>
              <a:rPr lang="ru-RU" dirty="0" smtClean="0">
                <a:solidFill>
                  <a:schemeClr val="bg1"/>
                </a:solidFill>
              </a:rPr>
              <a:t>генерал-майора И.В. Панфилова, </a:t>
            </a:r>
            <a:r>
              <a:rPr lang="ru-RU" dirty="0" smtClean="0">
                <a:solidFill>
                  <a:schemeClr val="bg1"/>
                </a:solidFill>
              </a:rPr>
              <a:t>участвовавшие в </a:t>
            </a:r>
            <a:r>
              <a:rPr lang="ru-RU" dirty="0" smtClean="0">
                <a:solidFill>
                  <a:schemeClr val="bg1"/>
                </a:solidFill>
              </a:rPr>
              <a:t>1941 г</a:t>
            </a:r>
            <a:r>
              <a:rPr lang="ru-RU" dirty="0" smtClean="0">
                <a:solidFill>
                  <a:schemeClr val="bg1"/>
                </a:solidFill>
              </a:rPr>
              <a:t> в </a:t>
            </a:r>
            <a:r>
              <a:rPr lang="ru-RU" dirty="0" smtClean="0">
                <a:solidFill>
                  <a:schemeClr val="bg1"/>
                </a:solidFill>
              </a:rPr>
              <a:t>обороне Москвы.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Наибольшую известность из воинов дивизии получили 28 </a:t>
            </a:r>
            <a:r>
              <a:rPr lang="ru-RU" dirty="0" smtClean="0">
                <a:solidFill>
                  <a:schemeClr val="bg1"/>
                </a:solidFill>
              </a:rPr>
              <a:t>человек-панфиловцев </a:t>
            </a:r>
            <a:r>
              <a:rPr lang="ru-RU" dirty="0" smtClean="0">
                <a:solidFill>
                  <a:schemeClr val="bg1"/>
                </a:solidFill>
              </a:rPr>
              <a:t>из числа личного состава 4-й </a:t>
            </a:r>
            <a:r>
              <a:rPr lang="ru-RU" dirty="0" smtClean="0">
                <a:solidFill>
                  <a:schemeClr val="bg1"/>
                </a:solidFill>
              </a:rPr>
              <a:t>роты</a:t>
            </a:r>
            <a:r>
              <a:rPr lang="ru-RU" dirty="0" smtClean="0">
                <a:solidFill>
                  <a:schemeClr val="bg1"/>
                </a:solidFill>
              </a:rPr>
              <a:t> 2-го </a:t>
            </a:r>
            <a:r>
              <a:rPr lang="ru-RU" dirty="0" smtClean="0">
                <a:solidFill>
                  <a:schemeClr val="bg1"/>
                </a:solidFill>
              </a:rPr>
              <a:t>батальона</a:t>
            </a:r>
            <a:r>
              <a:rPr lang="ru-RU" dirty="0" smtClean="0">
                <a:solidFill>
                  <a:schemeClr val="bg1"/>
                </a:solidFill>
              </a:rPr>
              <a:t> 1075-го стрелкового </a:t>
            </a:r>
            <a:r>
              <a:rPr lang="ru-RU" dirty="0" smtClean="0">
                <a:solidFill>
                  <a:schemeClr val="bg1"/>
                </a:solidFill>
              </a:rPr>
              <a:t>полка.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Фраза </a:t>
            </a:r>
            <a:r>
              <a:rPr lang="ru-RU" dirty="0" smtClean="0">
                <a:solidFill>
                  <a:schemeClr val="bg1"/>
                </a:solidFill>
              </a:rPr>
              <a:t>«Велика Россия, а отступать некуда — позади Москва!», приписываемая </a:t>
            </a:r>
            <a:r>
              <a:rPr lang="ru-RU" dirty="0" smtClean="0">
                <a:solidFill>
                  <a:schemeClr val="bg1"/>
                </a:solidFill>
              </a:rPr>
              <a:t>политруку </a:t>
            </a:r>
            <a:r>
              <a:rPr lang="ru-RU" dirty="0" err="1" smtClean="0">
                <a:solidFill>
                  <a:schemeClr val="bg1"/>
                </a:solidFill>
              </a:rPr>
              <a:t>Клочкову</a:t>
            </a:r>
            <a:r>
              <a:rPr lang="ru-RU" baseline="30000" dirty="0" smtClean="0">
                <a:solidFill>
                  <a:schemeClr val="bg1"/>
                </a:solidFill>
                <a:hlinkClick r:id="rId2"/>
              </a:rPr>
              <a:t>[</a:t>
            </a:r>
            <a:r>
              <a:rPr lang="ru-RU" baseline="30000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была </a:t>
            </a:r>
            <a:r>
              <a:rPr lang="ru-RU" dirty="0" smtClean="0">
                <a:solidFill>
                  <a:schemeClr val="bg1"/>
                </a:solidFill>
              </a:rPr>
              <a:t>включена в советские школьные и вузовские учебники по истории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E:\Мои документы\137328398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500438"/>
            <a:ext cx="506892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первых дней войны </a:t>
            </a:r>
            <a:r>
              <a:rPr lang="ru-RU" dirty="0" err="1" smtClean="0">
                <a:solidFill>
                  <a:schemeClr val="bg1"/>
                </a:solidFill>
              </a:rPr>
              <a:t>казахстанцы</a:t>
            </a:r>
            <a:r>
              <a:rPr lang="ru-RU" dirty="0" smtClean="0">
                <a:solidFill>
                  <a:schemeClr val="bg1"/>
                </a:solidFill>
              </a:rPr>
              <a:t> проявили подлинный патриотизм на ее фронтах.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Первыми ударами фашистов приняли защитники </a:t>
            </a:r>
            <a:r>
              <a:rPr lang="ru-RU" dirty="0" err="1" smtClean="0">
                <a:solidFill>
                  <a:schemeClr val="bg1"/>
                </a:solidFill>
              </a:rPr>
              <a:t>Бресткой</a:t>
            </a:r>
            <a:r>
              <a:rPr lang="ru-RU" dirty="0" smtClean="0">
                <a:solidFill>
                  <a:schemeClr val="bg1"/>
                </a:solidFill>
              </a:rPr>
              <a:t> крепости </a:t>
            </a:r>
            <a:r>
              <a:rPr lang="ru-RU" dirty="0" err="1" smtClean="0">
                <a:solidFill>
                  <a:schemeClr val="bg1"/>
                </a:solidFill>
              </a:rPr>
              <a:t>казахстанцы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В. Фурсов, К. </a:t>
            </a:r>
            <a:r>
              <a:rPr lang="ru-RU" b="1" dirty="0" err="1" smtClean="0">
                <a:solidFill>
                  <a:schemeClr val="bg1"/>
                </a:solidFill>
              </a:rPr>
              <a:t>Турдиев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За легендарные подвиги 316 стрелковая дивизия, сформированная в г. Алма-Ате была преобразована в 8 Гвардейскую </a:t>
            </a:r>
            <a:r>
              <a:rPr lang="ru-RU" dirty="0" err="1" smtClean="0">
                <a:solidFill>
                  <a:schemeClr val="bg1"/>
                </a:solidFill>
              </a:rPr>
              <a:t>Панфиловскую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В обороне и прорыве блокады Ленинграда активно участвовали 310, 314 дивизии из Казахстана, а всего под Ленинградом воевала треть казахстанских формирований. Здесь </a:t>
            </a:r>
            <a:r>
              <a:rPr lang="ru-RU" dirty="0" err="1" smtClean="0">
                <a:solidFill>
                  <a:schemeClr val="bg1"/>
                </a:solidFill>
              </a:rPr>
              <a:t>казахстанцы</a:t>
            </a:r>
            <a:r>
              <a:rPr lang="ru-RU" dirty="0" smtClean="0">
                <a:solidFill>
                  <a:schemeClr val="bg1"/>
                </a:solidFill>
              </a:rPr>
              <a:t> воевали не только на суше, но и на море, только на крейсере "Киров" их было 156.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В боях Сталинградской операции участвовали 5 стрелковых, 1 кавалерийская дивизии, 1 морская стрелковая бригада, 1 минометный полк и 1 отдельный мотостроительный батальон, сформированные в Казахстане. Здесь ценой собственной жизни совершили подвиги Герой Советского Союза </a:t>
            </a:r>
            <a:r>
              <a:rPr lang="ru-RU" dirty="0" err="1" smtClean="0">
                <a:solidFill>
                  <a:schemeClr val="bg1"/>
                </a:solidFill>
              </a:rPr>
              <a:t>летчик-карагандинец</a:t>
            </a:r>
            <a:r>
              <a:rPr lang="ru-RU" dirty="0" smtClean="0">
                <a:solidFill>
                  <a:schemeClr val="bg1"/>
                </a:solidFill>
              </a:rPr>
              <a:t> Н. </a:t>
            </a:r>
            <a:r>
              <a:rPr lang="ru-RU" b="1" dirty="0" err="1" smtClean="0">
                <a:solidFill>
                  <a:schemeClr val="bg1"/>
                </a:solidFill>
              </a:rPr>
              <a:t>Абдиров</a:t>
            </a:r>
            <a:r>
              <a:rPr lang="ru-RU" dirty="0" smtClean="0">
                <a:solidFill>
                  <a:schemeClr val="bg1"/>
                </a:solidFill>
              </a:rPr>
              <a:t> и минометчик К. </a:t>
            </a:r>
            <a:r>
              <a:rPr lang="ru-RU" b="1" dirty="0" err="1" smtClean="0">
                <a:solidFill>
                  <a:schemeClr val="bg1"/>
                </a:solidFill>
              </a:rPr>
              <a:t>Спатаев</a:t>
            </a:r>
            <a:r>
              <a:rPr lang="ru-RU" dirty="0" smtClean="0">
                <a:solidFill>
                  <a:schemeClr val="bg1"/>
                </a:solidFill>
              </a:rPr>
              <a:t>, лейтенант Г. </a:t>
            </a:r>
            <a:r>
              <a:rPr lang="ru-RU" b="1" dirty="0" err="1" smtClean="0">
                <a:solidFill>
                  <a:schemeClr val="bg1"/>
                </a:solidFill>
              </a:rPr>
              <a:t>Рамаев</a:t>
            </a:r>
            <a:r>
              <a:rPr lang="ru-RU" dirty="0" smtClean="0">
                <a:solidFill>
                  <a:schemeClr val="bg1"/>
                </a:solidFill>
              </a:rPr>
              <a:t>. В период Сталинградской битвы фашистская авиация бомбила станции </a:t>
            </a:r>
            <a:r>
              <a:rPr lang="ru-RU" b="1" dirty="0" err="1" smtClean="0">
                <a:solidFill>
                  <a:schemeClr val="bg1"/>
                </a:solidFill>
              </a:rPr>
              <a:t>Сайхан</a:t>
            </a:r>
            <a:r>
              <a:rPr lang="ru-RU" b="1" dirty="0" smtClean="0">
                <a:solidFill>
                  <a:schemeClr val="bg1"/>
                </a:solidFill>
              </a:rPr>
              <a:t>, Шунгай, </a:t>
            </a:r>
            <a:r>
              <a:rPr lang="ru-RU" b="1" dirty="0" err="1" smtClean="0">
                <a:solidFill>
                  <a:schemeClr val="bg1"/>
                </a:solidFill>
              </a:rPr>
              <a:t>Джанибек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годы войны в действующую армию было призвано </a:t>
            </a:r>
            <a:r>
              <a:rPr lang="ru-RU" b="1" u="sng" dirty="0" smtClean="0">
                <a:solidFill>
                  <a:schemeClr val="bg1"/>
                </a:solidFill>
              </a:rPr>
              <a:t>1.196.164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казахстанца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499 </a:t>
            </a:r>
            <a:r>
              <a:rPr lang="ru-RU" dirty="0" err="1" smtClean="0">
                <a:solidFill>
                  <a:schemeClr val="bg1"/>
                </a:solidFill>
              </a:rPr>
              <a:t>казахстанцев</a:t>
            </a:r>
            <a:r>
              <a:rPr lang="ru-RU" dirty="0" smtClean="0">
                <a:solidFill>
                  <a:schemeClr val="bg1"/>
                </a:solidFill>
              </a:rPr>
              <a:t>, среди них 99 казахов, были удостоены звания </a:t>
            </a:r>
            <a:r>
              <a:rPr lang="ru-RU" b="1" dirty="0" smtClean="0">
                <a:solidFill>
                  <a:schemeClr val="bg1"/>
                </a:solidFill>
              </a:rPr>
              <a:t>Герой Советского Союза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Халык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Кахарманы</a:t>
            </a:r>
            <a:r>
              <a:rPr lang="ru-RU" dirty="0" smtClean="0">
                <a:solidFill>
                  <a:schemeClr val="bg1"/>
                </a:solidFill>
              </a:rPr>
              <a:t>. А дважды этого звания были удостоены летчики-штурмовики Т.Я. </a:t>
            </a:r>
            <a:r>
              <a:rPr lang="ru-RU" dirty="0" err="1" smtClean="0">
                <a:solidFill>
                  <a:schemeClr val="bg1"/>
                </a:solidFill>
              </a:rPr>
              <a:t>Бегельдинов</a:t>
            </a:r>
            <a:r>
              <a:rPr lang="ru-RU" dirty="0" smtClean="0">
                <a:solidFill>
                  <a:schemeClr val="bg1"/>
                </a:solidFill>
              </a:rPr>
              <a:t>, Л.И. Беда, И.Ф. Павлов и летчик-истребитель С.Д. Луганский. Две девушки – казашки М. </a:t>
            </a:r>
            <a:r>
              <a:rPr lang="ru-RU" dirty="0" err="1" smtClean="0">
                <a:solidFill>
                  <a:schemeClr val="bg1"/>
                </a:solidFill>
              </a:rPr>
              <a:t>Маметова</a:t>
            </a:r>
            <a:r>
              <a:rPr lang="ru-RU" dirty="0" smtClean="0">
                <a:solidFill>
                  <a:schemeClr val="bg1"/>
                </a:solidFill>
              </a:rPr>
              <a:t> и А. </a:t>
            </a:r>
            <a:r>
              <a:rPr lang="ru-RU" dirty="0" err="1" smtClean="0">
                <a:solidFill>
                  <a:schemeClr val="bg1"/>
                </a:solidFill>
              </a:rPr>
              <a:t>Молдагулова</a:t>
            </a:r>
            <a:r>
              <a:rPr lang="ru-RU" dirty="0" smtClean="0">
                <a:solidFill>
                  <a:schemeClr val="bg1"/>
                </a:solidFill>
              </a:rPr>
              <a:t> удостоены звания Герой Советского Союза.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110 </a:t>
            </a:r>
            <a:r>
              <a:rPr lang="ru-RU" dirty="0" err="1" smtClean="0">
                <a:solidFill>
                  <a:schemeClr val="bg1"/>
                </a:solidFill>
              </a:rPr>
              <a:t>казахстанцев</a:t>
            </a:r>
            <a:r>
              <a:rPr lang="ru-RU" dirty="0" smtClean="0">
                <a:solidFill>
                  <a:schemeClr val="bg1"/>
                </a:solidFill>
              </a:rPr>
              <a:t> награждены орденом </a:t>
            </a:r>
            <a:r>
              <a:rPr lang="ru-RU" b="1" dirty="0" smtClean="0">
                <a:solidFill>
                  <a:schemeClr val="bg1"/>
                </a:solidFill>
              </a:rPr>
              <a:t>Славы трех степеней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Примерно 410 тысяч сыновей и дочерей Казахстана не вернулись с войны.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подвиги в Великой Отечественной войне наградили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285728"/>
            <a:ext cx="1828784" cy="614346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latin typeface="+mj-lt"/>
              </a:rPr>
              <a:t>В.Фурсов.</a:t>
            </a:r>
            <a:endParaRPr lang="ru-RU" sz="2500" dirty="0">
              <a:latin typeface="+mj-lt"/>
            </a:endParaRPr>
          </a:p>
        </p:txBody>
      </p:sp>
      <p:pic>
        <p:nvPicPr>
          <p:cNvPr id="4" name="Содержимое 3" descr="E:\Мои документы\фурсов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753" b="7753"/>
          <a:stretch>
            <a:fillRect/>
          </a:stretch>
        </p:blipFill>
        <p:spPr bwMode="auto">
          <a:xfrm>
            <a:off x="0" y="285728"/>
            <a:ext cx="4714876" cy="601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4876" y="857232"/>
            <a:ext cx="4214842" cy="5143536"/>
          </a:xfrm>
        </p:spPr>
        <p:txBody>
          <a:bodyPr>
            <a:noAutofit/>
          </a:bodyPr>
          <a:lstStyle/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В 1940 году Владимир Фурсов был призван в армию. Молодых призывников привезли в Брест, попал он в полковую минометную батарею. </a:t>
            </a: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Из воспоминаний Фурсова: </a:t>
            </a:r>
            <a:r>
              <a:rPr lang="ru-RU" sz="1100" dirty="0" smtClean="0"/>
              <a:t>“Ровно в четыре утра нас разбудил невероятной силы грохот и шум. Сотрясались земля и мощные стены крепости. Двухэтажные нары, на которых спали, стали рушиться, и мы, полусонные, попадали друг на друга”.</a:t>
            </a: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Потом все услышали голос замполита, он кричал: “Братцы, война!”.. По воспоминаниям Владимира Ивановича, обстановка была кошмарная, он сначала растерялся, но командир взвода разведки вернул всех к действительности. В один миг жизнь переменилась самым ужасным образом.</a:t>
            </a: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Видя, как гибнут его товарищи, какие бесчинства устраивают фашисты, Фурсов дал себе слово: как можно дороже продать свою жизнь.</a:t>
            </a:r>
          </a:p>
          <a:p>
            <a:pPr indent="18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/>
              <a:t>Покинув крепость, бойцы, в числе которых был и Фурсов, должны были подойти к засаде врага и уничтожить ее. Но незаметно это сделать не удалось, пока солдаты бились, за их спинами орудовали танки, стреляли с воздуха, отступать было некуда. Положение было безысходным, тогда Фурсов решил броситься на танк с гранатой. Но не успел он сделать и несколько шагов, как почувствовал сильнейший удар в правое бедро и голову.</a:t>
            </a:r>
          </a:p>
          <a:p>
            <a:pPr indent="180000" algn="just"/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457200"/>
            <a:ext cx="375761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Петр Борисович </a:t>
            </a:r>
            <a:r>
              <a:rPr lang="ru-RU" sz="2400" i="1" dirty="0" err="1" smtClean="0"/>
              <a:t>Вихрев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1000108"/>
            <a:ext cx="3643338" cy="5019692"/>
          </a:xfrm>
        </p:spPr>
        <p:txBody>
          <a:bodyPr/>
          <a:lstStyle/>
          <a:p>
            <a:pPr algn="ctr"/>
            <a:r>
              <a:rPr lang="ru-RU" sz="2000" dirty="0" smtClean="0"/>
              <a:t>(11 марта 1909 — 16 ноября 1941 г.)</a:t>
            </a:r>
          </a:p>
          <a:p>
            <a:pPr algn="ctr"/>
            <a:r>
              <a:rPr lang="ru-RU" sz="2000" dirty="0" smtClean="0"/>
              <a:t>военный комиссар 6-й стрелковой роты 2-го стрелкового батальона 1075-го стрелкового полка 316 стрелковой </a:t>
            </a:r>
            <a:r>
              <a:rPr lang="ru-RU" sz="2000" dirty="0" err="1" smtClean="0"/>
              <a:t>девизии</a:t>
            </a:r>
            <a:r>
              <a:rPr lang="ru-RU" sz="2000" dirty="0" smtClean="0"/>
              <a:t> 16-й</a:t>
            </a:r>
            <a:r>
              <a:rPr lang="ru-RU" sz="2000" dirty="0" smtClean="0">
                <a:hlinkClick r:id="rId2" tooltip="16-я армия (СССР)"/>
              </a:rPr>
              <a:t> </a:t>
            </a:r>
            <a:r>
              <a:rPr lang="ru-RU" sz="2000" dirty="0" smtClean="0"/>
              <a:t>армии западного фронта, политрук, Герой Советского Союза.</a:t>
            </a:r>
          </a:p>
          <a:p>
            <a:endParaRPr lang="ru-RU" dirty="0"/>
          </a:p>
        </p:txBody>
      </p:sp>
      <p:pic>
        <p:nvPicPr>
          <p:cNvPr id="5" name="Рисунок 4" descr="Герои Советского Союза. Пётр Борисович Вихрев-5 фото-"/>
          <p:cNvPicPr>
            <a:picLocks noGrp="1"/>
          </p:cNvPicPr>
          <p:nvPr>
            <p:ph type="pic" idx="1"/>
          </p:nvPr>
        </p:nvPicPr>
        <p:blipFill>
          <a:blip r:embed="rId3"/>
          <a:srcRect t="14550" b="14550"/>
          <a:stretch>
            <a:fillRect/>
          </a:stretch>
        </p:blipFill>
        <p:spPr bwMode="auto">
          <a:xfrm>
            <a:off x="214282" y="428604"/>
            <a:ext cx="4900618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57200"/>
            <a:ext cx="3857652" cy="471470"/>
          </a:xfrm>
        </p:spPr>
        <p:txBody>
          <a:bodyPr>
            <a:noAutofit/>
          </a:bodyPr>
          <a:lstStyle/>
          <a:p>
            <a:r>
              <a:rPr lang="ru-RU" sz="2500" i="1" dirty="0" err="1" smtClean="0"/>
              <a:t>Бауыржан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Момышулы</a:t>
            </a:r>
            <a:endParaRPr lang="ru-RU" sz="25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1142984"/>
            <a:ext cx="5500726" cy="428628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(1910-1982) — участник ВОВ, Герой Советского Союза (1990, посмертно), Народный Герой Казахстана (1995, посмертно), панфиловец, участник битвы за Москву, писатель, Полковник (1943).</a:t>
            </a:r>
          </a:p>
          <a:p>
            <a:r>
              <a:rPr lang="ru-RU" sz="2000" dirty="0" err="1" smtClean="0"/>
              <a:t>Момыш-улы</a:t>
            </a:r>
            <a:r>
              <a:rPr lang="ru-RU" sz="2000" dirty="0" smtClean="0"/>
              <a:t> при обороне </a:t>
            </a:r>
            <a:r>
              <a:rPr lang="ru-RU" sz="2000" dirty="0" err="1" smtClean="0"/>
              <a:t>Маосквы</a:t>
            </a:r>
            <a:r>
              <a:rPr lang="ru-RU" sz="2000" dirty="0" smtClean="0"/>
              <a:t> участвовал в 27-и боях.</a:t>
            </a:r>
          </a:p>
          <a:p>
            <a:r>
              <a:rPr lang="ru-RU" sz="2000" dirty="0" smtClean="0"/>
              <a:t>Скончался 10 июня 1982 г.  в городе Алма-Ата. Похоронен на кладбище «</a:t>
            </a:r>
            <a:r>
              <a:rPr lang="ru-RU" sz="2000" dirty="0" err="1" smtClean="0"/>
              <a:t>Кенсай</a:t>
            </a:r>
            <a:r>
              <a:rPr lang="ru-RU" sz="2000" dirty="0" smtClean="0"/>
              <a:t>».</a:t>
            </a:r>
          </a:p>
          <a:p>
            <a:endParaRPr lang="ru-RU" dirty="0"/>
          </a:p>
        </p:txBody>
      </p:sp>
      <p:pic>
        <p:nvPicPr>
          <p:cNvPr id="5" name="Рисунок 4" descr="E:\Мои документы\бауржан момышулы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474" r="9474"/>
          <a:stretch>
            <a:fillRect/>
          </a:stretch>
        </p:blipFill>
        <p:spPr bwMode="auto">
          <a:xfrm>
            <a:off x="-1071602" y="928670"/>
            <a:ext cx="44291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271464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err="1" smtClean="0"/>
              <a:t>Тулеген</a:t>
            </a:r>
            <a:r>
              <a:rPr lang="ru-RU" sz="2500" dirty="0" smtClean="0"/>
              <a:t> </a:t>
            </a:r>
            <a:r>
              <a:rPr lang="ru-RU" sz="2500" dirty="0" err="1" smtClean="0"/>
              <a:t>Тохтаров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785794"/>
            <a:ext cx="4643470" cy="56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(19 декабря 1921 — 10 февраля 1942) — участник ВОВ, автоматчик 23-го гвардейского стрелкового полка 8-й гвардейской ордена Ленина Краснознамённой стрелковой дивизии имени генерал-майора Панфилова 3-й ударной армии Калининского фронта, красноармеец, Герой Советского Союза(1943).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Тохтаров</a:t>
            </a:r>
            <a:r>
              <a:rPr lang="ru-RU" dirty="0" smtClean="0">
                <a:solidFill>
                  <a:schemeClr val="bg1"/>
                </a:solidFill>
              </a:rPr>
              <a:t> в бою за село Нагаткино </a:t>
            </a:r>
            <a:r>
              <a:rPr lang="ru-RU" dirty="0" smtClean="0">
                <a:solidFill>
                  <a:schemeClr val="bg1"/>
                </a:solidFill>
              </a:rPr>
              <a:t>5 февраля 1942 г.</a:t>
            </a:r>
            <a:r>
              <a:rPr lang="ru-RU" dirty="0" smtClean="0">
                <a:solidFill>
                  <a:schemeClr val="bg1"/>
                </a:solidFill>
              </a:rPr>
              <a:t> одним из первых ворвался в село, огнём из автомата уничтожил семерых </a:t>
            </a:r>
            <a:r>
              <a:rPr lang="ru-RU" dirty="0" smtClean="0">
                <a:solidFill>
                  <a:schemeClr val="bg1"/>
                </a:solidFill>
              </a:rPr>
              <a:t>фашистов</a:t>
            </a:r>
            <a:r>
              <a:rPr lang="ru-RU" dirty="0" smtClean="0">
                <a:solidFill>
                  <a:schemeClr val="bg1"/>
                </a:solidFill>
              </a:rPr>
              <a:t> и двоих взял в плен.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 февраля 1942 </a:t>
            </a:r>
            <a:r>
              <a:rPr lang="ru-RU" dirty="0" smtClean="0">
                <a:solidFill>
                  <a:schemeClr val="bg1"/>
                </a:solidFill>
              </a:rPr>
              <a:t>года в бою </a:t>
            </a:r>
            <a:r>
              <a:rPr lang="ru-RU" dirty="0" smtClean="0">
                <a:solidFill>
                  <a:schemeClr val="bg1"/>
                </a:solidFill>
              </a:rPr>
              <a:t>за село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Бородино бесстрашный </a:t>
            </a:r>
            <a:r>
              <a:rPr lang="ru-RU" dirty="0" smtClean="0">
                <a:solidFill>
                  <a:schemeClr val="bg1"/>
                </a:solidFill>
              </a:rPr>
              <a:t>гвардеец ворвался в один из домов и уничтожил пять вражеских солдат.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:\Мои документы\Tohtarov_Tulegen.jpg"/>
          <p:cNvPicPr>
            <a:picLocks noGrp="1"/>
          </p:cNvPicPr>
          <p:nvPr>
            <p:ph type="pic" idx="1"/>
          </p:nvPr>
        </p:nvPicPr>
        <p:blipFill>
          <a:blip r:embed="rId2"/>
          <a:srcRect t="19691" b="19691"/>
          <a:stretch>
            <a:fillRect/>
          </a:stretch>
        </p:blipFill>
        <p:spPr bwMode="auto">
          <a:xfrm>
            <a:off x="0" y="1214422"/>
            <a:ext cx="4286248" cy="54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-142900"/>
            <a:ext cx="2857520" cy="1285884"/>
          </a:xfrm>
        </p:spPr>
        <p:txBody>
          <a:bodyPr/>
          <a:lstStyle/>
          <a:p>
            <a:r>
              <a:rPr lang="ru-RU" sz="2500" dirty="0" smtClean="0"/>
              <a:t>Малик Габдуллин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2900354" cy="432912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214422"/>
            <a:ext cx="4329114" cy="48053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(1915-1973)</a:t>
            </a:r>
            <a:r>
              <a:rPr lang="ru-RU" dirty="0" smtClean="0"/>
              <a:t> — казахский советский учёный-педагог, писатель, </a:t>
            </a:r>
            <a:r>
              <a:rPr lang="ru-RU" dirty="0" smtClean="0"/>
              <a:t>член</a:t>
            </a:r>
            <a:r>
              <a:rPr lang="ru-RU" dirty="0" smtClean="0"/>
              <a:t> </a:t>
            </a:r>
            <a:r>
              <a:rPr lang="ru-RU" dirty="0" smtClean="0"/>
              <a:t>АПН ССР(1959), </a:t>
            </a:r>
            <a:r>
              <a:rPr lang="ru-RU" dirty="0" smtClean="0"/>
              <a:t>заслуженный деятель науки Казахской ССР </a:t>
            </a:r>
            <a:r>
              <a:rPr lang="ru-RU" dirty="0" smtClean="0"/>
              <a:t>(1961), </a:t>
            </a:r>
            <a:r>
              <a:rPr lang="ru-RU" dirty="0" smtClean="0"/>
              <a:t>доктор филологических наук, профессор </a:t>
            </a:r>
            <a:r>
              <a:rPr lang="ru-RU" dirty="0" smtClean="0"/>
              <a:t>(1959),</a:t>
            </a:r>
            <a:r>
              <a:rPr lang="ru-RU" dirty="0" smtClean="0"/>
              <a:t> </a:t>
            </a:r>
            <a:r>
              <a:rPr lang="ru-RU" dirty="0" smtClean="0"/>
              <a:t>Герой Советского Союза(1943). </a:t>
            </a:r>
            <a:r>
              <a:rPr lang="ru-RU" dirty="0" smtClean="0"/>
              <a:t>Член </a:t>
            </a:r>
            <a:r>
              <a:rPr lang="ru-RU" dirty="0" smtClean="0"/>
              <a:t>КПСС</a:t>
            </a:r>
            <a:r>
              <a:rPr lang="ru-RU" dirty="0" smtClean="0"/>
              <a:t> с </a:t>
            </a:r>
            <a:r>
              <a:rPr lang="ru-RU" dirty="0" smtClean="0"/>
              <a:t>1940 г.</a:t>
            </a:r>
            <a:endParaRPr lang="ru-RU" dirty="0" smtClean="0"/>
          </a:p>
          <a:p>
            <a:r>
              <a:rPr lang="ru-RU" dirty="0" smtClean="0"/>
              <a:t>В </a:t>
            </a:r>
            <a:r>
              <a:rPr lang="ru-RU" dirty="0" smtClean="0"/>
              <a:t>1941-1945 участвовал </a:t>
            </a:r>
            <a:r>
              <a:rPr lang="ru-RU" dirty="0" smtClean="0"/>
              <a:t>в </a:t>
            </a:r>
            <a:r>
              <a:rPr lang="ru-RU" dirty="0" smtClean="0"/>
              <a:t>ВОВ</a:t>
            </a:r>
            <a:r>
              <a:rPr lang="ru-RU" dirty="0" smtClean="0"/>
              <a:t> в составе </a:t>
            </a:r>
            <a:r>
              <a:rPr lang="ru-RU" dirty="0" err="1" smtClean="0"/>
              <a:t>Панфиловской</a:t>
            </a:r>
            <a:r>
              <a:rPr lang="ru-RU" dirty="0" smtClean="0"/>
              <a:t> </a:t>
            </a:r>
            <a:r>
              <a:rPr lang="ru-RU" dirty="0" err="1" smtClean="0"/>
              <a:t>нвардейской</a:t>
            </a:r>
            <a:r>
              <a:rPr lang="ru-RU" dirty="0" smtClean="0"/>
              <a:t> </a:t>
            </a:r>
            <a:r>
              <a:rPr lang="ru-RU" dirty="0" err="1" smtClean="0"/>
              <a:t>девизии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январе — марте 1942 года в боях под городом </a:t>
            </a:r>
            <a:r>
              <a:rPr lang="ru-RU" dirty="0" smtClean="0"/>
              <a:t>Холм,</a:t>
            </a:r>
            <a:r>
              <a:rPr lang="ru-RU" dirty="0" smtClean="0"/>
              <a:t> Новгородской области Габдуллин руководил группой солдат, которые в сражении с преобладающими силами фашистов гранатами подбили 2 танка, уничтожили большое число фашистов и 12 взяли в плен. Габдуллин был ранен в бою, но не покинул поле боя.</a:t>
            </a:r>
            <a:endParaRPr lang="ru-RU" dirty="0"/>
          </a:p>
        </p:txBody>
      </p:sp>
      <p:pic>
        <p:nvPicPr>
          <p:cNvPr id="5" name="Рисунок 4" descr="E:\Мои документы\габдули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2862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564360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/>
              <a:t>Султан </a:t>
            </a:r>
            <a:r>
              <a:rPr lang="ru-RU" sz="2800" dirty="0" err="1" smtClean="0"/>
              <a:t>Биржанович</a:t>
            </a:r>
            <a:r>
              <a:rPr lang="ru-RU" sz="2500" dirty="0" smtClean="0"/>
              <a:t> </a:t>
            </a:r>
            <a:r>
              <a:rPr lang="ru-RU" sz="2500" dirty="0" err="1" smtClean="0"/>
              <a:t>Баймагамбетов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0034" y="2000240"/>
            <a:ext cx="1757346" cy="340042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1571612"/>
            <a:ext cx="5472122" cy="4448188"/>
          </a:xfrm>
        </p:spPr>
        <p:txBody>
          <a:bodyPr/>
          <a:lstStyle/>
          <a:p>
            <a:r>
              <a:rPr lang="ru-RU" dirty="0" smtClean="0"/>
              <a:t>(1920-1943)</a:t>
            </a:r>
            <a:r>
              <a:rPr lang="ru-RU" dirty="0" smtClean="0"/>
              <a:t> — командир пулемётного отделения 147-го стрелкового полка </a:t>
            </a:r>
            <a:r>
              <a:rPr lang="ru-RU" dirty="0" smtClean="0"/>
              <a:t>(43-стрелковая </a:t>
            </a:r>
            <a:r>
              <a:rPr lang="ru-RU" dirty="0" err="1" smtClean="0"/>
              <a:t>девизия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67-</a:t>
            </a:r>
            <a:r>
              <a:rPr lang="ru-RU" dirty="0" smtClean="0">
                <a:hlinkClick r:id="rId2" tooltip="67-я армия"/>
              </a:rPr>
              <a:t> </a:t>
            </a:r>
            <a:r>
              <a:rPr lang="ru-RU" dirty="0" err="1" smtClean="0"/>
              <a:t>армия,Ленинградский</a:t>
            </a:r>
            <a:r>
              <a:rPr lang="ru-RU" dirty="0" smtClean="0"/>
              <a:t> фронт), старший - сержант.</a:t>
            </a:r>
            <a:r>
              <a:rPr lang="ru-RU" dirty="0" smtClean="0"/>
              <a:t> </a:t>
            </a:r>
            <a:r>
              <a:rPr lang="ru-RU" dirty="0" smtClean="0"/>
              <a:t>Герой Советского Союза</a:t>
            </a:r>
            <a:r>
              <a:rPr lang="ru-RU" dirty="0" smtClean="0"/>
              <a:t> </a:t>
            </a:r>
            <a:r>
              <a:rPr lang="ru-RU" dirty="0" smtClean="0"/>
              <a:t>25 июля 1943.</a:t>
            </a:r>
            <a:r>
              <a:rPr lang="ru-RU" dirty="0" smtClean="0"/>
              <a:t> </a:t>
            </a:r>
            <a:r>
              <a:rPr lang="ru-RU" dirty="0" smtClean="0"/>
              <a:t>Закрыл </a:t>
            </a:r>
            <a:r>
              <a:rPr lang="ru-RU" dirty="0" smtClean="0"/>
              <a:t>грудью амбразуру пулемёта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22 июля 1943 года в </a:t>
            </a:r>
            <a:r>
              <a:rPr lang="ru-RU" dirty="0" smtClean="0"/>
              <a:t>бою</a:t>
            </a:r>
            <a:r>
              <a:rPr lang="ru-RU" dirty="0" smtClean="0"/>
              <a:t> в районе посёлка </a:t>
            </a:r>
            <a:r>
              <a:rPr lang="ru-RU" dirty="0" err="1" smtClean="0"/>
              <a:t>Синявино</a:t>
            </a:r>
            <a:r>
              <a:rPr lang="ru-RU" dirty="0" smtClean="0"/>
              <a:t> в траншеях противника уничтожил до десятка гитлеровцев. В бою 25 июля продвижение наших воинов было остановлено огнём пулемёта из вражеского дзота. Отважный воин подполз к огневой точке и забросал её гранатами. Но пулемёт не умолк. Тогда он закрыл </a:t>
            </a:r>
            <a:r>
              <a:rPr lang="ru-RU" dirty="0" smtClean="0"/>
              <a:t>амбразуру</a:t>
            </a:r>
            <a:r>
              <a:rPr lang="ru-RU" dirty="0" smtClean="0"/>
              <a:t> грудью.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E:\Мои документы\Baimagambetov_S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928958" cy="475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601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«Казахстанцы на фронтах ВОВ»</vt:lpstr>
      <vt:lpstr>За годы войны в действующую армию было призвано 1.196.164 казахстанца</vt:lpstr>
      <vt:lpstr>За подвиги в Великой Отечественной войне наградили</vt:lpstr>
      <vt:lpstr>В.Фурсов.</vt:lpstr>
      <vt:lpstr>Петр Борисович Вихрев </vt:lpstr>
      <vt:lpstr>Бауыржан Момышулы</vt:lpstr>
      <vt:lpstr>Тулеген Тохтаров </vt:lpstr>
      <vt:lpstr>Малик Габдуллин </vt:lpstr>
      <vt:lpstr>Султан Биржанович Баймагамбетов </vt:lpstr>
      <vt:lpstr>Нурке́н Абди́рович Абди́ров </vt:lpstr>
      <vt:lpstr>Карсыбай Спатаев</vt:lpstr>
      <vt:lpstr>Талга́т Якубе́кович Бегельди́нов</vt:lpstr>
      <vt:lpstr>Маншу́к (Мансия́) Жиенгали́евна Маме́това  </vt:lpstr>
      <vt:lpstr>Алия́ Нурмухамбе́товна Молдагу́лова  </vt:lpstr>
      <vt:lpstr>28 панфиловцев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«Казахстанцы на фронтах ВОВ»</dc:title>
  <dc:creator>Админ</dc:creator>
  <cp:lastModifiedBy>Админ</cp:lastModifiedBy>
  <cp:revision>25</cp:revision>
  <dcterms:created xsi:type="dcterms:W3CDTF">2020-02-17T06:07:00Z</dcterms:created>
  <dcterms:modified xsi:type="dcterms:W3CDTF">2020-02-17T10:56:57Z</dcterms:modified>
</cp:coreProperties>
</file>